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7" r:id="rId3"/>
    <p:sldId id="268" r:id="rId4"/>
    <p:sldId id="272" r:id="rId5"/>
    <p:sldId id="269" r:id="rId6"/>
    <p:sldId id="265" r:id="rId7"/>
    <p:sldId id="273" r:id="rId8"/>
    <p:sldId id="271" r:id="rId9"/>
    <p:sldId id="263" r:id="rId10"/>
    <p:sldId id="264" r:id="rId11"/>
    <p:sldId id="266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8232CA-6C6A-493C-B43B-30E9A9AF80E4}" v="8" dt="2022-02-17T23:52:29.1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96" y="36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in Brown" userId="920a6297-079e-4a04-af2b-4f44d3778c8f" providerId="ADAL" clId="{6B8232CA-6C6A-493C-B43B-30E9A9AF80E4}"/>
    <pc:docChg chg="undo custSel addSld modSld">
      <pc:chgData name="Colin Brown" userId="920a6297-079e-4a04-af2b-4f44d3778c8f" providerId="ADAL" clId="{6B8232CA-6C6A-493C-B43B-30E9A9AF80E4}" dt="2022-02-17T23:53:01.343" v="97" actId="1076"/>
      <pc:docMkLst>
        <pc:docMk/>
      </pc:docMkLst>
      <pc:sldChg chg="addSp delSp modSp add mod">
        <pc:chgData name="Colin Brown" userId="920a6297-079e-4a04-af2b-4f44d3778c8f" providerId="ADAL" clId="{6B8232CA-6C6A-493C-B43B-30E9A9AF80E4}" dt="2022-02-17T23:47:23.843" v="67" actId="20577"/>
        <pc:sldMkLst>
          <pc:docMk/>
          <pc:sldMk cId="3882027537" sldId="272"/>
        </pc:sldMkLst>
        <pc:spChg chg="mod">
          <ac:chgData name="Colin Brown" userId="920a6297-079e-4a04-af2b-4f44d3778c8f" providerId="ADAL" clId="{6B8232CA-6C6A-493C-B43B-30E9A9AF80E4}" dt="2022-02-17T23:47:23.843" v="67" actId="20577"/>
          <ac:spMkLst>
            <pc:docMk/>
            <pc:sldMk cId="3882027537" sldId="272"/>
            <ac:spMk id="2" creationId="{5ED5A706-6FA5-47AE-B424-A278C3ADD0C4}"/>
          </ac:spMkLst>
        </pc:spChg>
        <pc:picChg chg="add del mod">
          <ac:chgData name="Colin Brown" userId="920a6297-079e-4a04-af2b-4f44d3778c8f" providerId="ADAL" clId="{6B8232CA-6C6A-493C-B43B-30E9A9AF80E4}" dt="2022-02-17T23:46:03.020" v="58" actId="478"/>
          <ac:picMkLst>
            <pc:docMk/>
            <pc:sldMk cId="3882027537" sldId="272"/>
            <ac:picMk id="4" creationId="{C63D5DFC-944C-45CD-871B-5BF362AC5E24}"/>
          </ac:picMkLst>
        </pc:picChg>
        <pc:picChg chg="add del mod">
          <ac:chgData name="Colin Brown" userId="920a6297-079e-4a04-af2b-4f44d3778c8f" providerId="ADAL" clId="{6B8232CA-6C6A-493C-B43B-30E9A9AF80E4}" dt="2022-02-17T23:45:42.006" v="54" actId="478"/>
          <ac:picMkLst>
            <pc:docMk/>
            <pc:sldMk cId="3882027537" sldId="272"/>
            <ac:picMk id="5" creationId="{F08B0358-A513-4BE5-84B4-AE6E0189FA9A}"/>
          </ac:picMkLst>
        </pc:picChg>
        <pc:picChg chg="mod modCrop">
          <ac:chgData name="Colin Brown" userId="920a6297-079e-4a04-af2b-4f44d3778c8f" providerId="ADAL" clId="{6B8232CA-6C6A-493C-B43B-30E9A9AF80E4}" dt="2022-02-17T23:20:45.648" v="46" actId="1076"/>
          <ac:picMkLst>
            <pc:docMk/>
            <pc:sldMk cId="3882027537" sldId="272"/>
            <ac:picMk id="7" creationId="{301900F2-7574-46A4-8DD5-86ECDF15399D}"/>
          </ac:picMkLst>
        </pc:picChg>
        <pc:picChg chg="add del mod">
          <ac:chgData name="Colin Brown" userId="920a6297-079e-4a04-af2b-4f44d3778c8f" providerId="ADAL" clId="{6B8232CA-6C6A-493C-B43B-30E9A9AF80E4}" dt="2022-02-17T23:46:50.361" v="62" actId="478"/>
          <ac:picMkLst>
            <pc:docMk/>
            <pc:sldMk cId="3882027537" sldId="272"/>
            <ac:picMk id="9" creationId="{C0B0FA67-95D2-4953-A184-A8FCEE7367A0}"/>
          </ac:picMkLst>
        </pc:picChg>
        <pc:picChg chg="add mod">
          <ac:chgData name="Colin Brown" userId="920a6297-079e-4a04-af2b-4f44d3778c8f" providerId="ADAL" clId="{6B8232CA-6C6A-493C-B43B-30E9A9AF80E4}" dt="2022-02-17T23:47:17.735" v="65" actId="1076"/>
          <ac:picMkLst>
            <pc:docMk/>
            <pc:sldMk cId="3882027537" sldId="272"/>
            <ac:picMk id="11" creationId="{38334304-7F3B-4082-B570-7FF307CF22FE}"/>
          </ac:picMkLst>
        </pc:picChg>
      </pc:sldChg>
      <pc:sldChg chg="addSp delSp modSp add mod">
        <pc:chgData name="Colin Brown" userId="920a6297-079e-4a04-af2b-4f44d3778c8f" providerId="ADAL" clId="{6B8232CA-6C6A-493C-B43B-30E9A9AF80E4}" dt="2022-02-17T23:53:01.343" v="97" actId="1076"/>
        <pc:sldMkLst>
          <pc:docMk/>
          <pc:sldMk cId="2854569334" sldId="273"/>
        </pc:sldMkLst>
        <pc:spChg chg="mod">
          <ac:chgData name="Colin Brown" userId="920a6297-079e-4a04-af2b-4f44d3778c8f" providerId="ADAL" clId="{6B8232CA-6C6A-493C-B43B-30E9A9AF80E4}" dt="2022-02-17T23:49:54.336" v="81" actId="20577"/>
          <ac:spMkLst>
            <pc:docMk/>
            <pc:sldMk cId="2854569334" sldId="273"/>
            <ac:spMk id="2" creationId="{9C20EC51-2A91-40D7-A97E-24C1052C8637}"/>
          </ac:spMkLst>
        </pc:spChg>
        <pc:spChg chg="mod">
          <ac:chgData name="Colin Brown" userId="920a6297-079e-4a04-af2b-4f44d3778c8f" providerId="ADAL" clId="{6B8232CA-6C6A-493C-B43B-30E9A9AF80E4}" dt="2022-02-17T23:53:01.343" v="97" actId="1076"/>
          <ac:spMkLst>
            <pc:docMk/>
            <pc:sldMk cId="2854569334" sldId="273"/>
            <ac:spMk id="6" creationId="{4DD7BADC-0F2A-4080-9706-1C6462987F88}"/>
          </ac:spMkLst>
        </pc:spChg>
        <pc:spChg chg="add del mod">
          <ac:chgData name="Colin Brown" userId="920a6297-079e-4a04-af2b-4f44d3778c8f" providerId="ADAL" clId="{6B8232CA-6C6A-493C-B43B-30E9A9AF80E4}" dt="2022-02-17T23:50:19.451" v="83" actId="931"/>
          <ac:spMkLst>
            <pc:docMk/>
            <pc:sldMk cId="2854569334" sldId="273"/>
            <ac:spMk id="7" creationId="{E4F53818-CFC3-4841-BBF2-97EF8D2F61BE}"/>
          </ac:spMkLst>
        </pc:spChg>
        <pc:picChg chg="mod modCrop">
          <ac:chgData name="Colin Brown" userId="920a6297-079e-4a04-af2b-4f44d3778c8f" providerId="ADAL" clId="{6B8232CA-6C6A-493C-B43B-30E9A9AF80E4}" dt="2022-02-17T23:52:57.706" v="96" actId="1076"/>
          <ac:picMkLst>
            <pc:docMk/>
            <pc:sldMk cId="2854569334" sldId="273"/>
            <ac:picMk id="4" creationId="{3764902B-6443-4CA4-8BC2-C3910D1E16D0}"/>
          </ac:picMkLst>
        </pc:picChg>
        <pc:picChg chg="del">
          <ac:chgData name="Colin Brown" userId="920a6297-079e-4a04-af2b-4f44d3778c8f" providerId="ADAL" clId="{6B8232CA-6C6A-493C-B43B-30E9A9AF80E4}" dt="2022-02-17T23:50:03.144" v="82" actId="478"/>
          <ac:picMkLst>
            <pc:docMk/>
            <pc:sldMk cId="2854569334" sldId="273"/>
            <ac:picMk id="5" creationId="{422B2438-DD52-435C-8264-2CF73AB1516F}"/>
          </ac:picMkLst>
        </pc:picChg>
        <pc:picChg chg="add mod">
          <ac:chgData name="Colin Brown" userId="920a6297-079e-4a04-af2b-4f44d3778c8f" providerId="ADAL" clId="{6B8232CA-6C6A-493C-B43B-30E9A9AF80E4}" dt="2022-02-17T23:50:31.399" v="88" actId="1076"/>
          <ac:picMkLst>
            <pc:docMk/>
            <pc:sldMk cId="2854569334" sldId="273"/>
            <ac:picMk id="9" creationId="{4B4FF4F7-EF99-4F9B-BC51-4A7E25D1859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2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99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0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40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0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7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3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8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7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2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8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0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BADE-6F30-4F0A-97B9-4DAAE67A9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HK97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F1A79-24BE-4290-8AEC-5A2FA09FA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8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BED1-7235-4948-B14F-ACC9A795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YSD1 Bacteriophage (6xgq)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08CC5-071F-4AD1-936C-1D05FBA9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4" y="2517724"/>
            <a:ext cx="6179119" cy="3815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9ACDF-8341-4FB5-849D-818A945C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569" y="2315999"/>
            <a:ext cx="3915887" cy="3743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130B2-1874-4D98-81BF-AFAA18E048BC}"/>
              </a:ext>
            </a:extLst>
          </p:cNvPr>
          <p:cNvSpPr txBox="1"/>
          <p:nvPr/>
        </p:nvSpPr>
        <p:spPr>
          <a:xfrm>
            <a:off x="6776898" y="6059425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T=7 Trihexagonal (Imperfect Clustering)</a:t>
            </a:r>
          </a:p>
          <a:p>
            <a:pPr algn="ctr"/>
            <a:r>
              <a:rPr lang="en-US" sz="1200" dirty="0"/>
              <a:t>12 Pentagonal Clusters containing 5 MCPs</a:t>
            </a:r>
          </a:p>
          <a:p>
            <a:pPr algn="ctr"/>
            <a:r>
              <a:rPr lang="en-US" sz="1200" dirty="0"/>
              <a:t>60 Hexagonal Clusters containing 6 MCPs</a:t>
            </a:r>
          </a:p>
          <a:p>
            <a:pPr algn="ctr"/>
            <a:r>
              <a:rPr lang="en-US" sz="1200" dirty="0"/>
              <a:t>140 Triangular Clusters containing 3 </a:t>
            </a:r>
            <a:r>
              <a:rPr lang="en-US" sz="1200" dirty="0" err="1"/>
              <a:t>mCPs</a:t>
            </a:r>
            <a:r>
              <a:rPr lang="en-US" sz="1200" dirty="0"/>
              <a:t> and MCP Extended Domains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613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6139-B923-42D0-8BFA-5F64AAA2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8B3B-94A6-4FB4-9A39-88ACE7DD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P22 lacked reinforcement proteins and was labelled as hexagonal</a:t>
            </a:r>
          </a:p>
          <a:p>
            <a:r>
              <a:rPr lang="en-US" dirty="0"/>
              <a:t>Bordetella and Phage YSD1 had reinforcement proteins around the local 2-fold and 3-fold axes respectively and were labeled as </a:t>
            </a:r>
            <a:r>
              <a:rPr lang="en-US" dirty="0" err="1"/>
              <a:t>trihex</a:t>
            </a:r>
            <a:r>
              <a:rPr lang="en-US" dirty="0"/>
              <a:t>-dual and </a:t>
            </a:r>
            <a:r>
              <a:rPr lang="en-US" dirty="0" err="1"/>
              <a:t>trihex</a:t>
            </a:r>
            <a:r>
              <a:rPr lang="en-US" dirty="0"/>
              <a:t>.</a:t>
            </a:r>
          </a:p>
          <a:p>
            <a:r>
              <a:rPr lang="en-US" dirty="0"/>
              <a:t>This suggests the presence and location of reinforcement proteins could determine lattice structure.</a:t>
            </a:r>
          </a:p>
          <a:p>
            <a:r>
              <a:rPr lang="en-US" dirty="0"/>
              <a:t>Both </a:t>
            </a:r>
            <a:r>
              <a:rPr lang="en-US" dirty="0" err="1"/>
              <a:t>Bordatella</a:t>
            </a:r>
            <a:r>
              <a:rPr lang="en-US" dirty="0"/>
              <a:t> and YSD1 had error in their label assignments. The tool becomes less accurate at a large number </a:t>
            </a:r>
            <a:r>
              <a:rPr lang="en-US"/>
              <a:t>of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3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2A32-9265-4AFB-9285-0827B336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16806" cy="706964"/>
          </a:xfrm>
        </p:spPr>
        <p:txBody>
          <a:bodyPr/>
          <a:lstStyle/>
          <a:p>
            <a:r>
              <a:rPr lang="en-US" dirty="0" err="1"/>
              <a:t>Thermotoga</a:t>
            </a:r>
            <a:r>
              <a:rPr lang="en-US" dirty="0"/>
              <a:t> Maritima Encapsulin (3dkt)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31E6F-8DC3-4200-B584-0D19A451A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731" y="2468032"/>
            <a:ext cx="3605271" cy="3416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BB8B9-82A4-43B4-9407-F8658D1F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7" y="2344189"/>
            <a:ext cx="7569846" cy="4205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2CBCD-1EAC-45EF-82A1-102494F9556B}"/>
              </a:ext>
            </a:extLst>
          </p:cNvPr>
          <p:cNvSpPr txBox="1"/>
          <p:nvPr/>
        </p:nvSpPr>
        <p:spPr>
          <a:xfrm>
            <a:off x="7984587" y="6026439"/>
            <a:ext cx="3863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T=1 Hexagonal</a:t>
            </a:r>
            <a:br>
              <a:rPr lang="en-US" sz="1400" dirty="0"/>
            </a:br>
            <a:r>
              <a:rPr lang="en-US" sz="1400" dirty="0"/>
              <a:t>12 Pentagonal Clusters Containing 5 MCPs</a:t>
            </a:r>
          </a:p>
        </p:txBody>
      </p:sp>
    </p:spTree>
    <p:extLst>
      <p:ext uri="{BB962C8B-B14F-4D97-AF65-F5344CB8AC3E}">
        <p14:creationId xmlns:p14="http://schemas.microsoft.com/office/powerpoint/2010/main" val="12584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A706-6FA5-47AE-B424-A278C3AD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VLP From </a:t>
            </a:r>
            <a:r>
              <a:rPr lang="en-US" dirty="0" err="1"/>
              <a:t>Pyrococcus</a:t>
            </a:r>
            <a:r>
              <a:rPr lang="en-US" dirty="0"/>
              <a:t> </a:t>
            </a:r>
            <a:r>
              <a:rPr lang="en-US" dirty="0" err="1"/>
              <a:t>Furiosus</a:t>
            </a:r>
            <a:r>
              <a:rPr lang="en-US" dirty="0"/>
              <a:t> (2e0z)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B0358-A513-4BE5-84B4-AE6E0189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" y="2746665"/>
            <a:ext cx="5913120" cy="3695700"/>
          </a:xfrm>
          <a:prstGeom prst="rect">
            <a:avLst/>
          </a:prstGeom>
        </p:spPr>
      </p:pic>
      <p:pic>
        <p:nvPicPr>
          <p:cNvPr id="7" name="Picture 6" descr="A group of colorful umbrellas&#10;&#10;Description automatically generated with medium confidence">
            <a:extLst>
              <a:ext uri="{FF2B5EF4-FFF2-40B4-BE49-F238E27FC236}">
                <a16:creationId xmlns:a16="http://schemas.microsoft.com/office/drawing/2014/main" id="{301900F2-7574-46A4-8DD5-86ECDF153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63" y="2446414"/>
            <a:ext cx="3902540" cy="3541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117EB-F62B-47BC-8D9C-633A24FBDC3C}"/>
              </a:ext>
            </a:extLst>
          </p:cNvPr>
          <p:cNvSpPr txBox="1"/>
          <p:nvPr/>
        </p:nvSpPr>
        <p:spPr>
          <a:xfrm>
            <a:off x="7448385" y="5988251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T=3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20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264790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A706-6FA5-47AE-B424-A278C3AD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0049" cy="706964"/>
          </a:xfrm>
        </p:spPr>
        <p:txBody>
          <a:bodyPr/>
          <a:lstStyle/>
          <a:p>
            <a:r>
              <a:rPr lang="en-US" dirty="0"/>
              <a:t>Myxococcus Xanthus Encapsulin (4pt2)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900F2-7574-46A4-8DD5-86ECDF153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r="23630"/>
          <a:stretch/>
        </p:blipFill>
        <p:spPr>
          <a:xfrm>
            <a:off x="7730731" y="2354115"/>
            <a:ext cx="3268407" cy="3530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117EB-F62B-47BC-8D9C-633A24FBDC3C}"/>
              </a:ext>
            </a:extLst>
          </p:cNvPr>
          <p:cNvSpPr txBox="1"/>
          <p:nvPr/>
        </p:nvSpPr>
        <p:spPr>
          <a:xfrm>
            <a:off x="7448385" y="5988251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T=3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20 Hexagonal Clusters containing 6 MCPs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334304-7F3B-4082-B570-7FF307CF2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1" y="2343993"/>
            <a:ext cx="7012675" cy="43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2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00D5-1757-4C35-9BB7-C599AB67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33670" cy="706964"/>
          </a:xfrm>
        </p:spPr>
        <p:txBody>
          <a:bodyPr/>
          <a:lstStyle/>
          <a:p>
            <a:r>
              <a:rPr lang="en-US" dirty="0"/>
              <a:t>Iron Storage Encapsulin From </a:t>
            </a:r>
            <a:r>
              <a:rPr lang="en-US" dirty="0" err="1"/>
              <a:t>Quasibacillus</a:t>
            </a:r>
            <a:r>
              <a:rPr lang="en-US" dirty="0"/>
              <a:t> </a:t>
            </a:r>
            <a:r>
              <a:rPr lang="en-US" dirty="0" err="1"/>
              <a:t>thermotolerans</a:t>
            </a:r>
            <a:r>
              <a:rPr lang="en-US" dirty="0"/>
              <a:t> (6nj8)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9E6C3-01BB-4481-B3E8-9191575A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18" y="2359145"/>
            <a:ext cx="3857438" cy="352518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862523C-4B21-4E43-A39B-0CEF4504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3987"/>
            <a:ext cx="6572362" cy="3651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9F676-7079-40EE-9519-4D887440E156}"/>
              </a:ext>
            </a:extLst>
          </p:cNvPr>
          <p:cNvSpPr txBox="1"/>
          <p:nvPr/>
        </p:nvSpPr>
        <p:spPr>
          <a:xfrm>
            <a:off x="7448385" y="5938147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T=4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30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78496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P22 Mature Virion (5uu5)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B2438-DD52-435C-8264-2CF73AB1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84" y="2418156"/>
            <a:ext cx="6252679" cy="3882892"/>
          </a:xfr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61" y="2357740"/>
            <a:ext cx="4418355" cy="3781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7BADC-0F2A-4080-9706-1C6462987F88}"/>
              </a:ext>
            </a:extLst>
          </p:cNvPr>
          <p:cNvSpPr txBox="1"/>
          <p:nvPr/>
        </p:nvSpPr>
        <p:spPr>
          <a:xfrm>
            <a:off x="7539587" y="6119336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60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233153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647249" cy="706964"/>
          </a:xfrm>
        </p:spPr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Sf6 (5l35)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r="21234"/>
          <a:stretch/>
        </p:blipFill>
        <p:spPr>
          <a:xfrm>
            <a:off x="7728736" y="2391464"/>
            <a:ext cx="3643952" cy="3727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7BADC-0F2A-4080-9706-1C6462987F88}"/>
              </a:ext>
            </a:extLst>
          </p:cNvPr>
          <p:cNvSpPr txBox="1"/>
          <p:nvPr/>
        </p:nvSpPr>
        <p:spPr>
          <a:xfrm>
            <a:off x="7539587" y="6084680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60 Hexagonal Clusters containing 6 MCPs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4B4FF4F7-EF99-4F9B-BC51-4A7E25D18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9" y="2275953"/>
            <a:ext cx="7091075" cy="4431922"/>
          </a:xfrm>
        </p:spPr>
      </p:pic>
    </p:spTree>
    <p:extLst>
      <p:ext uri="{BB962C8B-B14F-4D97-AF65-F5344CB8AC3E}">
        <p14:creationId xmlns:p14="http://schemas.microsoft.com/office/powerpoint/2010/main" val="285456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</a:t>
            </a:r>
            <a:r>
              <a:rPr lang="en-US"/>
              <a:t>T7 Procapsid (3j7v)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B2438-DD52-435C-8264-2CF73AB1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710" y="2418156"/>
            <a:ext cx="6212627" cy="3882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9581" y="2357740"/>
            <a:ext cx="4273115" cy="3781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F13FA-C1E2-4361-BD8B-BA2053CEEEA3}"/>
              </a:ext>
            </a:extLst>
          </p:cNvPr>
          <p:cNvSpPr txBox="1"/>
          <p:nvPr/>
        </p:nvSpPr>
        <p:spPr>
          <a:xfrm>
            <a:off x="7539587" y="6114534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60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3386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9572-AF57-497A-8373-6E15D3FD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Bordetella Bacteriophage (3j4u)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7D84B-1B36-4A84-9D04-2AAED950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1" y="2444563"/>
            <a:ext cx="6649005" cy="4123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B94C4E-A2B5-4584-B844-5E6A55A7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55" y="2444563"/>
            <a:ext cx="4545235" cy="3686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E6B72-BF18-46C0-BBC9-3B5927C11C3B}"/>
              </a:ext>
            </a:extLst>
          </p:cNvPr>
          <p:cNvSpPr txBox="1"/>
          <p:nvPr/>
        </p:nvSpPr>
        <p:spPr>
          <a:xfrm>
            <a:off x="7408950" y="6119336"/>
            <a:ext cx="4094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</a:t>
            </a:r>
            <a:r>
              <a:rPr lang="en-US" sz="1400" dirty="0" err="1"/>
              <a:t>Trihex</a:t>
            </a:r>
            <a:r>
              <a:rPr lang="en-US" sz="1400" dirty="0"/>
              <a:t>-Dual (Imperfect Clustering)</a:t>
            </a:r>
          </a:p>
          <a:p>
            <a:pPr algn="ctr"/>
            <a:r>
              <a:rPr lang="en-US" sz="1400" dirty="0"/>
              <a:t>210 Clusters Containing ~2 MCPs and 2 </a:t>
            </a:r>
            <a:r>
              <a:rPr lang="en-US" sz="1400" dirty="0" err="1"/>
              <a:t>mCPs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9463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1129</TotalTime>
  <Words>282</Words>
  <Application>Microsoft Office PowerPoint</Application>
  <PresentationFormat>Widescreen</PresentationFormat>
  <Paragraphs>40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Century Gothic</vt:lpstr>
      <vt:lpstr>Wingdings 3</vt:lpstr>
      <vt:lpstr>Ion Boardroom</vt:lpstr>
      <vt:lpstr>HK97 Results</vt:lpstr>
      <vt:lpstr>Thermotoga Maritima Encapsulin (3dkt)</vt:lpstr>
      <vt:lpstr>VLP From Pyrococcus Furiosus (2e0z)</vt:lpstr>
      <vt:lpstr>Myxococcus Xanthus Encapsulin (4pt2)</vt:lpstr>
      <vt:lpstr>Iron Storage Encapsulin From Quasibacillus thermotolerans (6nj8)</vt:lpstr>
      <vt:lpstr>Bacteriopohage P22 Mature Virion (5uu5)</vt:lpstr>
      <vt:lpstr>Bacteriopohage Sf6 (5l35)</vt:lpstr>
      <vt:lpstr>Bacteriopohage T7 Procapsid (3j7v)</vt:lpstr>
      <vt:lpstr>Bordetella Bacteriophage (3j4u)</vt:lpstr>
      <vt:lpstr>YSD1 Bacteriophage (6xgq)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01/26/2022</dc:title>
  <dc:creator>Colin Brown</dc:creator>
  <cp:lastModifiedBy>Colin Brown</cp:lastModifiedBy>
  <cp:revision>5</cp:revision>
  <dcterms:created xsi:type="dcterms:W3CDTF">2022-01-25T03:25:58Z</dcterms:created>
  <dcterms:modified xsi:type="dcterms:W3CDTF">2022-02-17T23:53:06Z</dcterms:modified>
</cp:coreProperties>
</file>